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04D75-C37F-49EB-8F8A-23871900ADF1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70293-1D7A-4C4C-AAB5-A57EBC8A62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Подчинительная связь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Управление с </a:t>
            </a:r>
            <a:r>
              <a:rPr lang="ru-RU" dirty="0" smtClean="0"/>
              <a:t>предлогами</a:t>
            </a:r>
            <a:endParaRPr lang="en-US" dirty="0" smtClean="0"/>
          </a:p>
          <a:p>
            <a:pPr algn="l"/>
            <a:r>
              <a:rPr lang="ru-RU" sz="1400" dirty="0" smtClean="0"/>
              <a:t>		Презентация по русскому языку как иностранному</a:t>
            </a:r>
          </a:p>
          <a:p>
            <a:pPr algn="l"/>
            <a:r>
              <a:rPr lang="ru-RU" sz="1400" dirty="0" smtClean="0"/>
              <a:t>		Предназначена для иностранных студентов, изучающих русский язык</a:t>
            </a:r>
          </a:p>
          <a:p>
            <a:pPr algn="l"/>
            <a:r>
              <a:rPr lang="ru-RU" sz="1400" dirty="0" smtClean="0"/>
              <a:t>		Составитель: Кушнарёва К.В., ассистент кафедры </a:t>
            </a:r>
            <a:r>
              <a:rPr lang="ru-RU" sz="1400" dirty="0" err="1" smtClean="0"/>
              <a:t>довузовской</a:t>
            </a:r>
            <a:r>
              <a:rPr lang="ru-RU" sz="1400" dirty="0" smtClean="0"/>
              <a:t> 			подготовки и профориентации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Предлоги со значением места и направления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Предлоги со значением места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а) Предлог указывает на местоположение объекта в пределах другого объекта: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Стоять (стол) в комнате; находиться (конфеты) в коробке; отдыхать (отдых) на курорте; лежать (книга) на полке.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б) Предлог указывает на местоположение объекта относительно другого объекта: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Сидеть у камина (возле камина, около камина); стоять рядом с братом (недалеко от брата); остановка около магазина (перед магазином, за магазином);  пробежка вокруг скверика (через скверик); повесить полку над столом.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в) Переносное значение предлогов со значением места: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Носик у чайника; ручка у двери; остановиться у родных; разговаривать при свечах; стоять на холоде; сидеть за столом.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Предлоги со значением направления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а) Предлог указывает на движение к объекту: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Войти (вход) в подъезд; дойти (дорога) до университета; подойти (проход) к библиотеке; подниматься (подъём) по лестнице; двигаться против течения.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б) Предлог указывает на движение от объекта: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Выйти из здания; отойти от стены; спускаться с горы.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в) Предлог указывает на движение относительно объекта: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Убрать в шкаф; вытащить из ящика; положить на полку; спрятать в сейф; достать из кармана.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г) Переносное значение предлогов со значением места и направления:</a:t>
            </a: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Узнать (новости) из интернета; друг из школы; встать из-за стола.</a:t>
            </a:r>
            <a:endParaRPr lang="ru-RU" sz="1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Конструкция с предлогом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дательный падеж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употребляется при описании механического движения по поверхности какого-нибудь объекта: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её лицу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струились слёзы, но она силилась улыбнуться.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Конструкция с предлогом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винительный падеж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обозначает  местоположение объекта в результате определённого действия: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повесил сумку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плечо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бодрым шагом направился в нашу сторону.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Предлоги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(на)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предложным падежом указывают на местоположение статичного объекта или на пребывание объекта в определённом месте.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Хорошо провести лето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даче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У моей бабушки есть домик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деревне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Конструкция с предлогом 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родительный падеж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указывает на непосредственную близость к объекту (часто соприкосновение с ним):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Сидеть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реки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летним вечером очень приятно.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Конструкция с предлогом 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около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родительный падеж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обозначает расположение вблизи или вокруг объекта, на некотором расстоянии от него: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Детям очень понравилось водить хоровод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около ёлки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рядом с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творительный падеж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употребляется в том случае, если местоположение объекта обозначается с помощью однотипного с ним объекта: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Библиотека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находится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рядом с университетом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(здания);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Мать рядом с ребёнком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шли по улице (одушевлённые предметы).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данная конструкция используется в случае, когда объекты в предложении объединены по локальному признаку: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Сумка стоит в коридоре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около зонтика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– На тумбочке в коридоре 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рядом с зонтиком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стоит сумка.</a:t>
            </a: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одушевлёнными существительными в значении </a:t>
            </a:r>
            <a:r>
              <a:rPr lang="be-BY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находиться</a:t>
            </a:r>
            <a:r>
              <a:rPr lang="be-BY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be-BY" sz="1400" dirty="0" smtClean="0">
                <a:latin typeface="Times New Roman" pitchFamily="18" charset="0"/>
                <a:cs typeface="Times New Roman" pitchFamily="18" charset="0"/>
              </a:rPr>
              <a:t>употребляется только предлог </a:t>
            </a:r>
            <a:r>
              <a:rPr lang="be-BY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рядом с</a:t>
            </a:r>
            <a:r>
              <a:rPr lang="be-BY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e-BY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Моя одноклассница шла по улице </a:t>
            </a:r>
            <a:r>
              <a:rPr lang="be-BY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рядом со </a:t>
            </a:r>
            <a:r>
              <a:rPr lang="be-BY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своим</a:t>
            </a:r>
            <a:r>
              <a:rPr lang="be-BY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братом</a:t>
            </a:r>
            <a:r>
              <a:rPr lang="be-BY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be-BY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e-BY" sz="1400" dirty="0" smtClean="0">
                <a:latin typeface="Times New Roman" pitchFamily="18" charset="0"/>
                <a:cs typeface="Times New Roman" pitchFamily="18" charset="0"/>
              </a:rPr>
              <a:t>В значении </a:t>
            </a:r>
            <a:r>
              <a:rPr lang="be-BY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‘остановиться’ </a:t>
            </a:r>
            <a:r>
              <a:rPr lang="be-BY" sz="1400" dirty="0" smtClean="0">
                <a:latin typeface="Times New Roman" pitchFamily="18" charset="0"/>
                <a:cs typeface="Times New Roman" pitchFamily="18" charset="0"/>
              </a:rPr>
              <a:t>возможно употребление с одушевлёнными существительными предлога </a:t>
            </a:r>
            <a:r>
              <a:rPr lang="be-BY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около:</a:t>
            </a:r>
          </a:p>
          <a:p>
            <a:r>
              <a:rPr lang="be-BY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Нам пришлось остановиться </a:t>
            </a:r>
            <a:r>
              <a:rPr lang="be-BY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около завуча</a:t>
            </a:r>
            <a:r>
              <a:rPr lang="be-BY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который преградил нам дорогу.</a:t>
            </a:r>
            <a:endParaRPr lang="ru-RU" sz="1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602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обозначении составляющих частей объекта конструкция с предлогом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родительный падеж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указывает на часть, расположенную на поверхности объекта или примыкающую к нему; предлог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предложный падеж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обозначает часть, находящуюся внутри или в пределах объекта: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Цветы у роз красивые и приятно пахнут.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Стены во дворце украшены лепными украшениями, покрытыми позолотой.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При указании местоположения в сочетании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одушевлёнными существительными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употребляется предлог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+ родительный падеж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детстве он любил бывать летом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бабушки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неодушевлёнными существительными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указании местоположения используется предлог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+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предложный падеж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каникулах я здорово отдохнул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море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Мы оставили вещи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гардеробе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предложный падеж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обозначает структуру, которая не входит в основной состав учреждения (предприятия), но связана с ним территориально, финансово и так далее: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поликлинике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работает аптека, где есть все необходимые лекарства.</a:t>
            </a:r>
          </a:p>
          <a:p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538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указании на обстоятельства места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сочетании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существительными, обозначающими природные явления (ветер, солнце, мороз),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употребляется предлог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предложный падеж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холоде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кожа быстро замерзает и становится красной.</a:t>
            </a:r>
          </a:p>
          <a:p>
            <a:pPr>
              <a:lnSpc>
                <a:spcPct val="120000"/>
              </a:lnSpc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Деревья раскачивались и скрипели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ветру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Всем без исключения полезны прогулки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свежем воздухе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 существительными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обозначающими источник света,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используется предлог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предложный падеж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Влюблённые прогуливались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бледном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свете луны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Для создания романтического настроения решили ужинать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свечах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существительными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обозначающими недостаток или отсутствие света (мгла, тьма)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употребляется предлог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предложный падеж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Было очень сложно двигаться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темноте.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В тумане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предметы казались таинственными и необычными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Единственным источником света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наступившей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мгле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таинственный блеск звёзд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568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При указании на неодушевлённый источник информации, отвечающий на вопрос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откуда?,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употребляется предлог 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сообщения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невозможно было понять ничего конкретного.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его слов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понял, что он очень недоволен условиями работы на заводе.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указании на источник информации, отвечающий на вопрос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где?,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употребляется предлог 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Она нашла этот рецепт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женском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журнале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теперь рекомендует его всем своим подругам.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газетной статье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подробно описывались мучения туристов, попавших в кораблекрушение.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С существительными, обозначающими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передачи информации (радио, телевизор)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употребляется предлог 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После выхода на пенсию бабушка стала в курсе всех новостей, которые сообщают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телевизору.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По радио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передали штормовое предупреждение.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улице шёл милиционер, который что-то говорил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рации.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Сколько её помню, она всегда говорит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телефону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 своими многочисленными подругами.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Предлог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употребляется в сочетании с глаголом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проверить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я не уверена, я уточняю значение слова </a:t>
            </a:r>
            <a:r>
              <a:rPr lang="ru-RU" sz="1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толковому словарю.</a:t>
            </a:r>
            <a:endParaRPr lang="ru-RU" sz="1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35292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именных словосочетаниях предлог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употребляется при указании на: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Производителя действия (одушевлённый или неодушевлённый предмет):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столе лежала записка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мамы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 которой содержался список дел на сегодня.</a:t>
            </a:r>
          </a:p>
          <a:p>
            <a:pPr marL="342900" indent="-342900">
              <a:lnSpc>
                <a:spcPct val="150000"/>
              </a:lnSpc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В морозном воздухе быстро распространялся запах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пожара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По кухне плавали ароматы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свежеприготовленной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еды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В телеграмме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родителей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было ничего утешительного.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Предмет целиком, у которого рассматривается одна из частей: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сломал молнию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своей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куртки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поэтому пришлось покупать новую.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Свет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лампы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 недостаточно сильным, чтобы полностью рассеять темноту в комнате.</a:t>
            </a:r>
          </a:p>
          <a:p>
            <a:pPr marL="342900" indent="-342900">
              <a:lnSpc>
                <a:spcPct val="150000"/>
              </a:lnSpc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BA483C-4161-4429-A076-F8584D14C3AA}"/>
</file>

<file path=customXml/itemProps2.xml><?xml version="1.0" encoding="utf-8"?>
<ds:datastoreItem xmlns:ds="http://schemas.openxmlformats.org/officeDocument/2006/customXml" ds:itemID="{0F842654-9B9F-43F8-BB5E-A262BADC020B}"/>
</file>

<file path=customXml/itemProps3.xml><?xml version="1.0" encoding="utf-8"?>
<ds:datastoreItem xmlns:ds="http://schemas.openxmlformats.org/officeDocument/2006/customXml" ds:itemID="{5B66D8E3-17E0-407D-A49D-DEB396DB482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1150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Подчинительная связь</vt:lpstr>
      <vt:lpstr>Предлоги со значением места и направления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Подчинительная связь</dc:title>
  <dc:creator>Пользователь Windows</dc:creator>
  <cp:lastModifiedBy>Пользователь Windows</cp:lastModifiedBy>
  <cp:revision>18</cp:revision>
  <dcterms:created xsi:type="dcterms:W3CDTF">2015-03-22T12:50:07Z</dcterms:created>
  <dcterms:modified xsi:type="dcterms:W3CDTF">2015-04-10T18:42:54Z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